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  <p:sldMasterId id="214748364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y="6858000" cx="12192000"/>
  <p:notesSz cx="6724650" cy="9874250"/>
  <p:defaultTextStyle>
    <a:defPPr lvl="0">
      <a:defRPr lang="tr-TR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650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08413" y="1"/>
            <a:ext cx="2914650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243441E8-030A-4741-AE66-6EEBB7AC5313}" type="datetimeFigureOut">
              <a:rPr lang="tr-TR" smtClean="0"/>
              <a:pPr/>
              <a:t>3.03.2021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35075"/>
            <a:ext cx="5927725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3101" y="4751389"/>
            <a:ext cx="5378450" cy="3889376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8951"/>
            <a:ext cx="2914650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08413" y="9378951"/>
            <a:ext cx="2914650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EA4B4934-513B-4960-9D0D-343335BD83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36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DF01-112D-4437-A918-D986FF31F4F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3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A522-30CB-45B6-9EFC-27B25A7E376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7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62DE-EB1B-481E-A8E0-F0CA15B63FA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DF01-112D-4437-A918-D986FF31F4F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96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BF2-59FE-4682-8907-52782C3D4EB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25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C614-25BF-4992-BE27-3CA4F1A94B8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03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095-0F5C-47B9-B250-6464554D1C8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25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C31-3222-478A-ACB4-B16182AA25E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6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BDFB1-789D-4B93-B49E-D05EEF48B6C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03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F59B-34BA-40DD-8C5D-FE2DE32CB392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fld id="{38CC9735-4242-4435-8C65-38800299BE2A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r>
              <a:rPr lang="tr-TR" dirty="0">
                <a:solidFill>
                  <a:prstClr val="black"/>
                </a:solidFill>
              </a:rPr>
              <a:t> / 18</a:t>
            </a:r>
          </a:p>
        </p:txBody>
      </p:sp>
    </p:spTree>
    <p:extLst>
      <p:ext uri="{BB962C8B-B14F-4D97-AF65-F5344CB8AC3E}">
        <p14:creationId xmlns:p14="http://schemas.microsoft.com/office/powerpoint/2010/main" val="136784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EE2F-75B4-452E-84DA-0E06E950373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18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BF2-59FE-4682-8907-52782C3D4EB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8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B8B8-BE59-43E5-BA91-0BDAA458F77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37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A522-30CB-45B6-9EFC-27B25A7E376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4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62DE-EB1B-481E-A8E0-F0CA15B63FA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87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C614-25BF-4992-BE27-3CA4F1A94B8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48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095-0F5C-47B9-B250-6464554D1C8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5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C31-3222-478A-ACB4-B16182AA25E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9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BDFB1-789D-4B93-B49E-D05EEF48B6C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79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F59B-34BA-40DD-8C5D-FE2DE32CB392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fld id="{38CC9735-4242-4435-8C65-38800299BE2A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r>
              <a:rPr lang="tr-TR" dirty="0">
                <a:solidFill>
                  <a:prstClr val="black"/>
                </a:solidFill>
              </a:rPr>
              <a:t> / 18</a:t>
            </a:r>
          </a:p>
        </p:txBody>
      </p:sp>
    </p:spTree>
    <p:extLst>
      <p:ext uri="{BB962C8B-B14F-4D97-AF65-F5344CB8AC3E}">
        <p14:creationId xmlns:p14="http://schemas.microsoft.com/office/powerpoint/2010/main" val="271462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EE2F-75B4-452E-84DA-0E06E950373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3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B8B8-BE59-43E5-BA91-0BDAA458F77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92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FE53-4F96-4661-9AA7-1BA9846378E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7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FE53-4F96-4661-9AA7-1BA9846378E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3.03.2021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1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6" name="Resim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5" name="2 Başlık"/>
            <p:cNvSpPr txBox="1">
              <a:spLocks/>
            </p:cNvSpPr>
            <p:nvPr/>
          </p:nvSpPr>
          <p:spPr>
            <a:xfrm>
              <a:off x="5041900" y="3676651"/>
              <a:ext cx="4457700" cy="844549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tr-TR" sz="2400" b="1" dirty="0" smtClean="0">
                  <a:solidFill>
                    <a:srgbClr val="6C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Meslekî </a:t>
              </a:r>
              <a:r>
                <a:rPr lang="tr-TR" sz="2400" b="1" dirty="0">
                  <a:solidFill>
                    <a:srgbClr val="6C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ve Teknik </a:t>
              </a:r>
              <a:r>
                <a:rPr lang="tr-TR" sz="2400" b="1" dirty="0" smtClean="0">
                  <a:solidFill>
                    <a:srgbClr val="6C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Eğitim</a:t>
              </a:r>
              <a:endParaRPr lang="tr-TR" sz="2400" b="1" dirty="0">
                <a:solidFill>
                  <a:srgbClr val="6C000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tr-TR" sz="2400" b="1" dirty="0" smtClean="0">
                  <a:solidFill>
                    <a:srgbClr val="6C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Genel Müdürlüğü</a:t>
              </a:r>
              <a:endParaRPr lang="tr-TR" sz="2400" b="1" dirty="0">
                <a:solidFill>
                  <a:srgbClr val="6C000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Dikdörtgen 2"/>
          <p:cNvSpPr/>
          <p:nvPr/>
        </p:nvSpPr>
        <p:spPr>
          <a:xfrm>
            <a:off x="4205377" y="5597884"/>
            <a:ext cx="7781747" cy="505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tr-TR" sz="2400" b="1" dirty="0"/>
              <a:t>Mesleki Eğitimi Tanıtma ve Yaygınlaştırma Projesi (METYAP)</a:t>
            </a:r>
          </a:p>
        </p:txBody>
      </p:sp>
    </p:spTree>
    <p:extLst>
      <p:ext uri="{BB962C8B-B14F-4D97-AF65-F5344CB8AC3E}">
        <p14:creationId xmlns:p14="http://schemas.microsoft.com/office/powerpoint/2010/main" val="230836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0221"/>
            <a:ext cx="4177779" cy="4177779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196" y="4001440"/>
            <a:ext cx="3330804" cy="2870720"/>
          </a:xfrm>
          <a:prstGeom prst="rect">
            <a:avLst/>
          </a:prstGeom>
        </p:spPr>
      </p:pic>
      <p:sp>
        <p:nvSpPr>
          <p:cNvPr id="8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lvl="0" indent="0" algn="just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prstClr val="black"/>
                </a:solidFill>
              </a:rPr>
              <a:t>Mesleki eğitim merkezi programı; Okulda </a:t>
            </a:r>
            <a:r>
              <a:rPr lang="tr-TR" altLang="tr-TR" b="1" dirty="0">
                <a:solidFill>
                  <a:prstClr val="black"/>
                </a:solidFill>
              </a:rPr>
              <a:t>verilen teorik eğitim ile işletmelerde yapılan pratik eğitimin bir bütünlük içerisinde uygulandığı, bireyleri bir mesleğe hazırlayan, mesleklerinde gelişmelerine olanak </a:t>
            </a:r>
            <a:r>
              <a:rPr lang="tr-TR" altLang="tr-TR" b="1" dirty="0" smtClean="0">
                <a:solidFill>
                  <a:prstClr val="black"/>
                </a:solidFill>
              </a:rPr>
              <a:t>sağlayan, </a:t>
            </a:r>
            <a:r>
              <a:rPr lang="tr-TR" altLang="tr-TR" b="1" u="sng" dirty="0" smtClean="0">
                <a:solidFill>
                  <a:srgbClr val="FF0000"/>
                </a:solidFill>
              </a:rPr>
              <a:t>Kalfalık/Ustalık belgesine ve diplomaya</a:t>
            </a:r>
            <a:r>
              <a:rPr lang="tr-TR" altLang="tr-TR" b="1" dirty="0" smtClean="0">
                <a:solidFill>
                  <a:prstClr val="black"/>
                </a:solidFill>
              </a:rPr>
              <a:t> götüren program türüdür.</a:t>
            </a:r>
            <a:endParaRPr lang="tr-TR" altLang="tr-TR" b="1" dirty="0">
              <a:solidFill>
                <a:prstClr val="black"/>
              </a:solidFill>
            </a:endParaRP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endParaRPr lang="tr-TR" altLang="tr-TR" b="1" dirty="0" smtClean="0">
              <a:solidFill>
                <a:prstClr val="black"/>
              </a:solidFill>
            </a:endParaRP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prstClr val="black"/>
                </a:solidFill>
              </a:rPr>
              <a:t>Çırak öğrenciler </a:t>
            </a:r>
            <a:r>
              <a:rPr lang="tr-TR" altLang="tr-TR" b="1" dirty="0">
                <a:solidFill>
                  <a:prstClr val="black"/>
                </a:solidFill>
              </a:rPr>
              <a:t>haftada;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>
                <a:solidFill>
                  <a:srgbClr val="FF0000"/>
                </a:solidFill>
              </a:rPr>
              <a:t>1 veya 2 </a:t>
            </a:r>
            <a:r>
              <a:rPr lang="tr-TR" altLang="tr-TR" b="1" dirty="0" smtClean="0">
                <a:solidFill>
                  <a:srgbClr val="FF0000"/>
                </a:solidFill>
              </a:rPr>
              <a:t>gün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FF0000"/>
                </a:solidFill>
              </a:rPr>
              <a:t>okulda teorik </a:t>
            </a:r>
            <a:r>
              <a:rPr lang="tr-TR" altLang="tr-TR" b="1" dirty="0">
                <a:solidFill>
                  <a:srgbClr val="FF0000"/>
                </a:solidFill>
              </a:rPr>
              <a:t>eğitim,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>
                <a:solidFill>
                  <a:srgbClr val="0070C0"/>
                </a:solidFill>
              </a:rPr>
              <a:t>3</a:t>
            </a:r>
            <a:r>
              <a:rPr lang="tr-TR" altLang="tr-TR" b="1" dirty="0" smtClean="0">
                <a:solidFill>
                  <a:srgbClr val="0070C0"/>
                </a:solidFill>
              </a:rPr>
              <a:t> </a:t>
            </a:r>
            <a:r>
              <a:rPr lang="tr-TR" altLang="tr-TR" b="1" dirty="0">
                <a:solidFill>
                  <a:srgbClr val="0070C0"/>
                </a:solidFill>
              </a:rPr>
              <a:t>veya </a:t>
            </a:r>
            <a:r>
              <a:rPr lang="tr-TR" altLang="tr-TR" b="1" dirty="0" smtClean="0">
                <a:solidFill>
                  <a:srgbClr val="0070C0"/>
                </a:solidFill>
              </a:rPr>
              <a:t>4 </a:t>
            </a:r>
            <a:r>
              <a:rPr lang="tr-TR" altLang="tr-TR" b="1" dirty="0" smtClean="0">
                <a:solidFill>
                  <a:srgbClr val="0070C0"/>
                </a:solidFill>
              </a:rPr>
              <a:t>gün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işletmelerde pratik </a:t>
            </a:r>
            <a:r>
              <a:rPr lang="tr-TR" altLang="tr-TR" b="1" dirty="0">
                <a:solidFill>
                  <a:srgbClr val="0070C0"/>
                </a:solidFill>
              </a:rPr>
              <a:t>eğitim alırlar.</a:t>
            </a:r>
          </a:p>
        </p:txBody>
      </p:sp>
    </p:spTree>
    <p:extLst>
      <p:ext uri="{BB962C8B-B14F-4D97-AF65-F5344CB8AC3E}">
        <p14:creationId xmlns:p14="http://schemas.microsoft.com/office/powerpoint/2010/main" val="307941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lv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İkili Mesleki Eğitim Yönergesi</a:t>
            </a:r>
            <a:endParaRPr lang="tr-TR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b="1" dirty="0" smtClean="0"/>
              <a:t>Mesleki </a:t>
            </a:r>
            <a:r>
              <a:rPr lang="tr-TR" b="1" dirty="0"/>
              <a:t>eğitim merkezi programlarının uygulandığı mesleki ve teknik eğitim okul ve kurumları ile sektör arasında yapılan iş birliği protokolü çerçevesinde, ikili mesleki eğitim </a:t>
            </a:r>
            <a:r>
              <a:rPr lang="tr-TR" b="1" dirty="0" smtClean="0"/>
              <a:t>programları uygulanmaktadır.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b="1" dirty="0">
              <a:solidFill>
                <a:prstClr val="black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b="1" dirty="0" smtClean="0">
                <a:solidFill>
                  <a:srgbClr val="FF0000"/>
                </a:solidFill>
              </a:rPr>
              <a:t>Bu Yönerge kapsamında işletme ile okul arasında bir protokol imzalanmakta ve öğrenciler haftada 2 gün okulda teorik eğitim </a:t>
            </a:r>
            <a:r>
              <a:rPr lang="tr-TR" altLang="tr-TR" b="1" dirty="0" smtClean="0">
                <a:solidFill>
                  <a:srgbClr val="FF0000"/>
                </a:solidFill>
              </a:rPr>
              <a:t>3 gün </a:t>
            </a:r>
            <a:r>
              <a:rPr lang="tr-TR" altLang="tr-TR" b="1" dirty="0" smtClean="0">
                <a:solidFill>
                  <a:srgbClr val="FF0000"/>
                </a:solidFill>
              </a:rPr>
              <a:t>işletmede pratik eğitim almaktadır.</a:t>
            </a: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7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1036948" y="65990"/>
            <a:ext cx="11155052" cy="6534241"/>
            <a:chOff x="1036948" y="65990"/>
            <a:chExt cx="11155052" cy="6534241"/>
          </a:xfrm>
        </p:grpSpPr>
        <p:sp>
          <p:nvSpPr>
            <p:cNvPr id="6" name="Serbest Form 5"/>
            <p:cNvSpPr/>
            <p:nvPr/>
          </p:nvSpPr>
          <p:spPr>
            <a:xfrm>
              <a:off x="4446979" y="5313232"/>
              <a:ext cx="6277162" cy="1286999"/>
            </a:xfrm>
            <a:custGeom>
              <a:avLst/>
              <a:gdLst>
                <a:gd name="connsiteX0" fmla="*/ 214504 w 1286998"/>
                <a:gd name="connsiteY0" fmla="*/ 0 h 6277162"/>
                <a:gd name="connsiteX1" fmla="*/ 1072494 w 1286998"/>
                <a:gd name="connsiteY1" fmla="*/ 0 h 6277162"/>
                <a:gd name="connsiteX2" fmla="*/ 1286998 w 1286998"/>
                <a:gd name="connsiteY2" fmla="*/ 214504 h 6277162"/>
                <a:gd name="connsiteX3" fmla="*/ 1286998 w 1286998"/>
                <a:gd name="connsiteY3" fmla="*/ 6277162 h 6277162"/>
                <a:gd name="connsiteX4" fmla="*/ 1286998 w 1286998"/>
                <a:gd name="connsiteY4" fmla="*/ 6277162 h 6277162"/>
                <a:gd name="connsiteX5" fmla="*/ 0 w 1286998"/>
                <a:gd name="connsiteY5" fmla="*/ 6277162 h 6277162"/>
                <a:gd name="connsiteX6" fmla="*/ 0 w 1286998"/>
                <a:gd name="connsiteY6" fmla="*/ 6277162 h 6277162"/>
                <a:gd name="connsiteX7" fmla="*/ 0 w 1286998"/>
                <a:gd name="connsiteY7" fmla="*/ 214504 h 6277162"/>
                <a:gd name="connsiteX8" fmla="*/ 214504 w 1286998"/>
                <a:gd name="connsiteY8" fmla="*/ 0 h 6277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6998" h="6277162">
                  <a:moveTo>
                    <a:pt x="1286998" y="1046216"/>
                  </a:moveTo>
                  <a:lnTo>
                    <a:pt x="1286998" y="5230946"/>
                  </a:lnTo>
                  <a:cubicBezTo>
                    <a:pt x="1286998" y="5808752"/>
                    <a:pt x="1267308" y="6277160"/>
                    <a:pt x="1243019" y="6277160"/>
                  </a:cubicBezTo>
                  <a:lnTo>
                    <a:pt x="0" y="6277160"/>
                  </a:lnTo>
                  <a:lnTo>
                    <a:pt x="0" y="627716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43019" y="2"/>
                  </a:lnTo>
                  <a:cubicBezTo>
                    <a:pt x="1267308" y="2"/>
                    <a:pt x="1286998" y="468410"/>
                    <a:pt x="1286998" y="1046216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86651" rIns="310476" bIns="186652" numCol="1" spcCol="1270" anchor="ctr" anchorCtr="0">
              <a:noAutofit/>
            </a:bodyPr>
            <a:lstStyle/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kern="1200" dirty="0" smtClean="0"/>
                <a:t>12. Sınıf sonunda yapılan Beceri Sınavında başarılı olanlara</a:t>
              </a:r>
              <a:endParaRPr lang="tr-TR" sz="2800" kern="1200" dirty="0"/>
            </a:p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b="1" kern="1200" dirty="0" smtClean="0"/>
                <a:t>USTALIK BELGESİ ve DİPLOMA</a:t>
              </a:r>
              <a:endParaRPr lang="tr-TR" sz="2800" b="1" kern="1200" dirty="0"/>
            </a:p>
          </p:txBody>
        </p:sp>
        <p:sp>
          <p:nvSpPr>
            <p:cNvPr id="7" name="Serbest Form 6"/>
            <p:cNvSpPr/>
            <p:nvPr/>
          </p:nvSpPr>
          <p:spPr>
            <a:xfrm>
              <a:off x="1424070" y="5312736"/>
              <a:ext cx="2880016" cy="1286206"/>
            </a:xfrm>
            <a:custGeom>
              <a:avLst/>
              <a:gdLst>
                <a:gd name="connsiteX0" fmla="*/ 0 w 2880016"/>
                <a:gd name="connsiteY0" fmla="*/ 214372 h 1286206"/>
                <a:gd name="connsiteX1" fmla="*/ 214372 w 2880016"/>
                <a:gd name="connsiteY1" fmla="*/ 0 h 1286206"/>
                <a:gd name="connsiteX2" fmla="*/ 2665644 w 2880016"/>
                <a:gd name="connsiteY2" fmla="*/ 0 h 1286206"/>
                <a:gd name="connsiteX3" fmla="*/ 2880016 w 2880016"/>
                <a:gd name="connsiteY3" fmla="*/ 214372 h 1286206"/>
                <a:gd name="connsiteX4" fmla="*/ 2880016 w 2880016"/>
                <a:gd name="connsiteY4" fmla="*/ 1071834 h 1286206"/>
                <a:gd name="connsiteX5" fmla="*/ 2665644 w 2880016"/>
                <a:gd name="connsiteY5" fmla="*/ 1286206 h 1286206"/>
                <a:gd name="connsiteX6" fmla="*/ 214372 w 2880016"/>
                <a:gd name="connsiteY6" fmla="*/ 1286206 h 1286206"/>
                <a:gd name="connsiteX7" fmla="*/ 0 w 2880016"/>
                <a:gd name="connsiteY7" fmla="*/ 1071834 h 1286206"/>
                <a:gd name="connsiteX8" fmla="*/ 0 w 2880016"/>
                <a:gd name="connsiteY8" fmla="*/ 214372 h 128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286206">
                  <a:moveTo>
                    <a:pt x="0" y="214372"/>
                  </a:moveTo>
                  <a:cubicBezTo>
                    <a:pt x="0" y="95978"/>
                    <a:pt x="95978" y="0"/>
                    <a:pt x="214372" y="0"/>
                  </a:cubicBezTo>
                  <a:lnTo>
                    <a:pt x="2665644" y="0"/>
                  </a:lnTo>
                  <a:cubicBezTo>
                    <a:pt x="2784038" y="0"/>
                    <a:pt x="2880016" y="95978"/>
                    <a:pt x="2880016" y="214372"/>
                  </a:cubicBezTo>
                  <a:lnTo>
                    <a:pt x="2880016" y="1071834"/>
                  </a:lnTo>
                  <a:cubicBezTo>
                    <a:pt x="2880016" y="1190228"/>
                    <a:pt x="2784038" y="1286206"/>
                    <a:pt x="2665644" y="1286206"/>
                  </a:cubicBezTo>
                  <a:lnTo>
                    <a:pt x="214372" y="1286206"/>
                  </a:lnTo>
                  <a:cubicBezTo>
                    <a:pt x="95978" y="1286206"/>
                    <a:pt x="0" y="1190228"/>
                    <a:pt x="0" y="1071834"/>
                  </a:cubicBezTo>
                  <a:lnTo>
                    <a:pt x="0" y="214372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6147" tIns="169467" rIns="276147" bIns="169467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 smtClean="0"/>
                <a:t>12. Sınıf</a:t>
              </a:r>
              <a:endParaRPr lang="tr-TR" sz="5600" kern="1200" dirty="0"/>
            </a:p>
          </p:txBody>
        </p:sp>
        <p:sp>
          <p:nvSpPr>
            <p:cNvPr id="9" name="Serbest Form 8"/>
            <p:cNvSpPr/>
            <p:nvPr/>
          </p:nvSpPr>
          <p:spPr>
            <a:xfrm>
              <a:off x="4446979" y="3984991"/>
              <a:ext cx="6277162" cy="1246716"/>
            </a:xfrm>
            <a:custGeom>
              <a:avLst/>
              <a:gdLst>
                <a:gd name="connsiteX0" fmla="*/ 207790 w 1246716"/>
                <a:gd name="connsiteY0" fmla="*/ 0 h 6277162"/>
                <a:gd name="connsiteX1" fmla="*/ 1038926 w 1246716"/>
                <a:gd name="connsiteY1" fmla="*/ 0 h 6277162"/>
                <a:gd name="connsiteX2" fmla="*/ 1246716 w 1246716"/>
                <a:gd name="connsiteY2" fmla="*/ 207790 h 6277162"/>
                <a:gd name="connsiteX3" fmla="*/ 1246716 w 1246716"/>
                <a:gd name="connsiteY3" fmla="*/ 6277162 h 6277162"/>
                <a:gd name="connsiteX4" fmla="*/ 1246716 w 1246716"/>
                <a:gd name="connsiteY4" fmla="*/ 6277162 h 6277162"/>
                <a:gd name="connsiteX5" fmla="*/ 0 w 1246716"/>
                <a:gd name="connsiteY5" fmla="*/ 6277162 h 6277162"/>
                <a:gd name="connsiteX6" fmla="*/ 0 w 1246716"/>
                <a:gd name="connsiteY6" fmla="*/ 6277162 h 6277162"/>
                <a:gd name="connsiteX7" fmla="*/ 0 w 1246716"/>
                <a:gd name="connsiteY7" fmla="*/ 207790 h 6277162"/>
                <a:gd name="connsiteX8" fmla="*/ 207790 w 1246716"/>
                <a:gd name="connsiteY8" fmla="*/ 0 h 6277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6716" h="6277162">
                  <a:moveTo>
                    <a:pt x="1246716" y="1046215"/>
                  </a:moveTo>
                  <a:lnTo>
                    <a:pt x="1246716" y="5230947"/>
                  </a:lnTo>
                  <a:cubicBezTo>
                    <a:pt x="1246716" y="5808753"/>
                    <a:pt x="1228239" y="6277159"/>
                    <a:pt x="1205447" y="6277159"/>
                  </a:cubicBezTo>
                  <a:lnTo>
                    <a:pt x="0" y="6277159"/>
                  </a:lnTo>
                  <a:lnTo>
                    <a:pt x="0" y="6277159"/>
                  </a:lnTo>
                  <a:lnTo>
                    <a:pt x="0" y="3"/>
                  </a:lnTo>
                  <a:lnTo>
                    <a:pt x="0" y="3"/>
                  </a:lnTo>
                  <a:lnTo>
                    <a:pt x="1205447" y="3"/>
                  </a:lnTo>
                  <a:cubicBezTo>
                    <a:pt x="1228239" y="3"/>
                    <a:pt x="1246716" y="468409"/>
                    <a:pt x="1246716" y="1046215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84685" rIns="308510" bIns="184685" numCol="1" spcCol="1270" anchor="ctr" anchorCtr="0">
              <a:noAutofit/>
            </a:bodyPr>
            <a:lstStyle/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kern="1200" dirty="0" smtClean="0"/>
                <a:t>11. Sınıf sonunda yapılan Beceri Sınavında başarılı olanlara</a:t>
              </a:r>
              <a:endParaRPr lang="tr-TR" sz="2800" kern="1200" dirty="0"/>
            </a:p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b="1" kern="1200" dirty="0" smtClean="0"/>
                <a:t>KALFALIK BELGESİ</a:t>
              </a:r>
              <a:endParaRPr lang="tr-TR" sz="2800" b="1" kern="120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1424070" y="3977852"/>
              <a:ext cx="2880016" cy="1279552"/>
            </a:xfrm>
            <a:custGeom>
              <a:avLst/>
              <a:gdLst>
                <a:gd name="connsiteX0" fmla="*/ 0 w 2880016"/>
                <a:gd name="connsiteY0" fmla="*/ 213263 h 1279552"/>
                <a:gd name="connsiteX1" fmla="*/ 213263 w 2880016"/>
                <a:gd name="connsiteY1" fmla="*/ 0 h 1279552"/>
                <a:gd name="connsiteX2" fmla="*/ 2666753 w 2880016"/>
                <a:gd name="connsiteY2" fmla="*/ 0 h 1279552"/>
                <a:gd name="connsiteX3" fmla="*/ 2880016 w 2880016"/>
                <a:gd name="connsiteY3" fmla="*/ 213263 h 1279552"/>
                <a:gd name="connsiteX4" fmla="*/ 2880016 w 2880016"/>
                <a:gd name="connsiteY4" fmla="*/ 1066289 h 1279552"/>
                <a:gd name="connsiteX5" fmla="*/ 2666753 w 2880016"/>
                <a:gd name="connsiteY5" fmla="*/ 1279552 h 1279552"/>
                <a:gd name="connsiteX6" fmla="*/ 213263 w 2880016"/>
                <a:gd name="connsiteY6" fmla="*/ 1279552 h 1279552"/>
                <a:gd name="connsiteX7" fmla="*/ 0 w 2880016"/>
                <a:gd name="connsiteY7" fmla="*/ 1066289 h 1279552"/>
                <a:gd name="connsiteX8" fmla="*/ 0 w 2880016"/>
                <a:gd name="connsiteY8" fmla="*/ 213263 h 127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279552">
                  <a:moveTo>
                    <a:pt x="0" y="213263"/>
                  </a:moveTo>
                  <a:cubicBezTo>
                    <a:pt x="0" y="95481"/>
                    <a:pt x="95481" y="0"/>
                    <a:pt x="213263" y="0"/>
                  </a:cubicBezTo>
                  <a:lnTo>
                    <a:pt x="2666753" y="0"/>
                  </a:lnTo>
                  <a:cubicBezTo>
                    <a:pt x="2784535" y="0"/>
                    <a:pt x="2880016" y="95481"/>
                    <a:pt x="2880016" y="213263"/>
                  </a:cubicBezTo>
                  <a:lnTo>
                    <a:pt x="2880016" y="1066289"/>
                  </a:lnTo>
                  <a:cubicBezTo>
                    <a:pt x="2880016" y="1184071"/>
                    <a:pt x="2784535" y="1279552"/>
                    <a:pt x="2666753" y="1279552"/>
                  </a:cubicBezTo>
                  <a:lnTo>
                    <a:pt x="213263" y="1279552"/>
                  </a:lnTo>
                  <a:cubicBezTo>
                    <a:pt x="95481" y="1279552"/>
                    <a:pt x="0" y="1184071"/>
                    <a:pt x="0" y="1066289"/>
                  </a:cubicBezTo>
                  <a:lnTo>
                    <a:pt x="0" y="213263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5823" tIns="169143" rIns="275823" bIns="169143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 smtClean="0"/>
                <a:t>11. Sınıf</a:t>
              </a:r>
              <a:endParaRPr lang="tr-TR" sz="5600" kern="120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1424070" y="2653745"/>
              <a:ext cx="2880016" cy="1259994"/>
            </a:xfrm>
            <a:custGeom>
              <a:avLst/>
              <a:gdLst>
                <a:gd name="connsiteX0" fmla="*/ 0 w 2880016"/>
                <a:gd name="connsiteY0" fmla="*/ 210003 h 1259994"/>
                <a:gd name="connsiteX1" fmla="*/ 210003 w 2880016"/>
                <a:gd name="connsiteY1" fmla="*/ 0 h 1259994"/>
                <a:gd name="connsiteX2" fmla="*/ 2670013 w 2880016"/>
                <a:gd name="connsiteY2" fmla="*/ 0 h 1259994"/>
                <a:gd name="connsiteX3" fmla="*/ 2880016 w 2880016"/>
                <a:gd name="connsiteY3" fmla="*/ 210003 h 1259994"/>
                <a:gd name="connsiteX4" fmla="*/ 2880016 w 2880016"/>
                <a:gd name="connsiteY4" fmla="*/ 1049991 h 1259994"/>
                <a:gd name="connsiteX5" fmla="*/ 2670013 w 2880016"/>
                <a:gd name="connsiteY5" fmla="*/ 1259994 h 1259994"/>
                <a:gd name="connsiteX6" fmla="*/ 210003 w 2880016"/>
                <a:gd name="connsiteY6" fmla="*/ 1259994 h 1259994"/>
                <a:gd name="connsiteX7" fmla="*/ 0 w 2880016"/>
                <a:gd name="connsiteY7" fmla="*/ 1049991 h 1259994"/>
                <a:gd name="connsiteX8" fmla="*/ 0 w 2880016"/>
                <a:gd name="connsiteY8" fmla="*/ 210003 h 125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259994">
                  <a:moveTo>
                    <a:pt x="0" y="210003"/>
                  </a:moveTo>
                  <a:cubicBezTo>
                    <a:pt x="0" y="94022"/>
                    <a:pt x="94022" y="0"/>
                    <a:pt x="210003" y="0"/>
                  </a:cubicBezTo>
                  <a:lnTo>
                    <a:pt x="2670013" y="0"/>
                  </a:lnTo>
                  <a:cubicBezTo>
                    <a:pt x="2785994" y="0"/>
                    <a:pt x="2880016" y="94022"/>
                    <a:pt x="2880016" y="210003"/>
                  </a:cubicBezTo>
                  <a:lnTo>
                    <a:pt x="2880016" y="1049991"/>
                  </a:lnTo>
                  <a:cubicBezTo>
                    <a:pt x="2880016" y="1165972"/>
                    <a:pt x="2785994" y="1259994"/>
                    <a:pt x="2670013" y="1259994"/>
                  </a:cubicBezTo>
                  <a:lnTo>
                    <a:pt x="210003" y="1259994"/>
                  </a:lnTo>
                  <a:cubicBezTo>
                    <a:pt x="94022" y="1259994"/>
                    <a:pt x="0" y="1165972"/>
                    <a:pt x="0" y="1049991"/>
                  </a:cubicBezTo>
                  <a:lnTo>
                    <a:pt x="0" y="210003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868" tIns="168188" rIns="274868" bIns="168188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 smtClean="0"/>
                <a:t>10. Sınıf</a:t>
              </a:r>
              <a:endParaRPr lang="tr-TR" sz="5600" kern="120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1424070" y="1236836"/>
              <a:ext cx="2880016" cy="1356739"/>
            </a:xfrm>
            <a:custGeom>
              <a:avLst/>
              <a:gdLst>
                <a:gd name="connsiteX0" fmla="*/ 0 w 2880016"/>
                <a:gd name="connsiteY0" fmla="*/ 226128 h 1356739"/>
                <a:gd name="connsiteX1" fmla="*/ 226128 w 2880016"/>
                <a:gd name="connsiteY1" fmla="*/ 0 h 1356739"/>
                <a:gd name="connsiteX2" fmla="*/ 2653888 w 2880016"/>
                <a:gd name="connsiteY2" fmla="*/ 0 h 1356739"/>
                <a:gd name="connsiteX3" fmla="*/ 2880016 w 2880016"/>
                <a:gd name="connsiteY3" fmla="*/ 226128 h 1356739"/>
                <a:gd name="connsiteX4" fmla="*/ 2880016 w 2880016"/>
                <a:gd name="connsiteY4" fmla="*/ 1130611 h 1356739"/>
                <a:gd name="connsiteX5" fmla="*/ 2653888 w 2880016"/>
                <a:gd name="connsiteY5" fmla="*/ 1356739 h 1356739"/>
                <a:gd name="connsiteX6" fmla="*/ 226128 w 2880016"/>
                <a:gd name="connsiteY6" fmla="*/ 1356739 h 1356739"/>
                <a:gd name="connsiteX7" fmla="*/ 0 w 2880016"/>
                <a:gd name="connsiteY7" fmla="*/ 1130611 h 1356739"/>
                <a:gd name="connsiteX8" fmla="*/ 0 w 2880016"/>
                <a:gd name="connsiteY8" fmla="*/ 226128 h 1356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356739">
                  <a:moveTo>
                    <a:pt x="0" y="226128"/>
                  </a:moveTo>
                  <a:cubicBezTo>
                    <a:pt x="0" y="101241"/>
                    <a:pt x="101241" y="0"/>
                    <a:pt x="226128" y="0"/>
                  </a:cubicBezTo>
                  <a:lnTo>
                    <a:pt x="2653888" y="0"/>
                  </a:lnTo>
                  <a:cubicBezTo>
                    <a:pt x="2778775" y="0"/>
                    <a:pt x="2880016" y="101241"/>
                    <a:pt x="2880016" y="226128"/>
                  </a:cubicBezTo>
                  <a:lnTo>
                    <a:pt x="2880016" y="1130611"/>
                  </a:lnTo>
                  <a:cubicBezTo>
                    <a:pt x="2880016" y="1255498"/>
                    <a:pt x="2778775" y="1356739"/>
                    <a:pt x="2653888" y="1356739"/>
                  </a:cubicBezTo>
                  <a:lnTo>
                    <a:pt x="226128" y="1356739"/>
                  </a:lnTo>
                  <a:cubicBezTo>
                    <a:pt x="101241" y="1356739"/>
                    <a:pt x="0" y="1255498"/>
                    <a:pt x="0" y="1130611"/>
                  </a:cubicBezTo>
                  <a:lnTo>
                    <a:pt x="0" y="226128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9591" tIns="172911" rIns="279591" bIns="172911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 smtClean="0"/>
                <a:t>9. Sınıf</a:t>
              </a:r>
              <a:endParaRPr lang="tr-TR" sz="5600" kern="1200" dirty="0"/>
            </a:p>
          </p:txBody>
        </p:sp>
        <p:grpSp>
          <p:nvGrpSpPr>
            <p:cNvPr id="8" name="Grup 7"/>
            <p:cNvGrpSpPr/>
            <p:nvPr/>
          </p:nvGrpSpPr>
          <p:grpSpPr>
            <a:xfrm>
              <a:off x="5116428" y="1384618"/>
              <a:ext cx="4970252" cy="2177592"/>
              <a:chOff x="6429080" y="4072379"/>
              <a:chExt cx="4468306" cy="2177592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6429080" y="4072379"/>
                <a:ext cx="4468306" cy="217759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3" name="Metin kutusu 2"/>
              <p:cNvSpPr txBox="1"/>
              <p:nvPr/>
            </p:nvSpPr>
            <p:spPr>
              <a:xfrm>
                <a:off x="7070103" y="4561011"/>
                <a:ext cx="318625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3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EĞİTİM SÜRESİ</a:t>
                </a:r>
              </a:p>
              <a:p>
                <a:pPr algn="ctr"/>
                <a:r>
                  <a:rPr lang="tr-TR" sz="3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 YILDIR</a:t>
                </a:r>
                <a:endParaRPr lang="tr-TR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0" name="1 Başlık"/>
            <p:cNvSpPr txBox="1">
              <a:spLocks/>
            </p:cNvSpPr>
            <p:nvPr/>
          </p:nvSpPr>
          <p:spPr>
            <a:xfrm>
              <a:off x="1036948" y="65990"/>
              <a:ext cx="11155052" cy="88174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tr-TR" sz="2800" b="1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MESLEKİ EĞİTİM MERKEZİ PROGRAMI (ÇIRAKLIK EĞİTİMİ)</a:t>
              </a:r>
              <a:endParaRPr lang="tr-TR" sz="2800" b="1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714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b="1" dirty="0" smtClean="0">
                <a:solidFill>
                  <a:srgbClr val="0070C0"/>
                </a:solidFill>
              </a:rPr>
              <a:t>KAYIT ŞARTLARI NELERDİR?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En az ortaokul </a:t>
            </a:r>
            <a:r>
              <a:rPr lang="tr-TR" altLang="tr-TR" b="1" dirty="0"/>
              <a:t>veya imam-hatip ortaokulunu </a:t>
            </a:r>
            <a:r>
              <a:rPr lang="tr-TR" altLang="tr-TR" b="1" dirty="0" smtClean="0"/>
              <a:t>bitirmiş</a:t>
            </a:r>
            <a:r>
              <a:rPr lang="tr-TR" altLang="tr-TR" b="1" dirty="0"/>
              <a:t> </a:t>
            </a:r>
            <a:r>
              <a:rPr lang="tr-TR" altLang="tr-TR" b="1" dirty="0" smtClean="0"/>
              <a:t>olmak.</a:t>
            </a:r>
            <a:endParaRPr lang="tr-TR" altLang="tr-TR" b="1" dirty="0"/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Sağlık durumu </a:t>
            </a:r>
            <a:r>
              <a:rPr lang="tr-TR" altLang="tr-TR" b="1" dirty="0"/>
              <a:t>ilgili mesleğin öğrenimine elverişli </a:t>
            </a:r>
            <a:r>
              <a:rPr lang="tr-TR" altLang="tr-TR" b="1" dirty="0" smtClean="0"/>
              <a:t>olmak. </a:t>
            </a:r>
            <a:r>
              <a:rPr lang="tr-TR" altLang="tr-TR" b="1" dirty="0"/>
              <a:t>Bu </a:t>
            </a:r>
            <a:r>
              <a:rPr lang="tr-TR" altLang="tr-TR" b="1" dirty="0" smtClean="0"/>
              <a:t>durum, gerektiğinde</a:t>
            </a:r>
            <a:r>
              <a:rPr lang="tr-TR" altLang="tr-TR" b="1" dirty="0"/>
              <a:t>, sağlık/sağlık kurulu raporuyla belgelendirilir</a:t>
            </a:r>
            <a:r>
              <a:rPr lang="tr-TR" altLang="tr-TR" b="1" dirty="0" smtClean="0"/>
              <a:t>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Kayıt olacağı meslek dalı ile ilgili bir işyeriyle sözleşme imzalamak. Sözleşme imzalanacak işyerinde Usta Öğreticilik belgesine sahip usta olması gerekir</a:t>
            </a:r>
            <a:r>
              <a:rPr lang="tr-TR" altLang="tr-TR" b="1" dirty="0" smtClean="0"/>
              <a:t>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Yaş sınırı yoktur, kayıtlar yıl boyu devam eder.</a:t>
            </a:r>
            <a:endParaRPr lang="tr-TR" altLang="tr-TR" b="1" dirty="0" smtClean="0"/>
          </a:p>
        </p:txBody>
      </p:sp>
      <p:sp>
        <p:nvSpPr>
          <p:cNvPr id="8" name="Oval 7"/>
          <p:cNvSpPr/>
          <p:nvPr/>
        </p:nvSpPr>
        <p:spPr>
          <a:xfrm rot="1200000">
            <a:off x="9222719" y="1254938"/>
            <a:ext cx="2497963" cy="108000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0070C0"/>
                </a:solidFill>
                <a:latin typeface="Franklin Gothic Heavy" panose="020B0903020102020204" pitchFamily="34" charset="0"/>
              </a:rPr>
              <a:t>YAŞ SINIRI YOKTUR !</a:t>
            </a:r>
            <a:endParaRPr lang="tr-TR" sz="2400" b="1" dirty="0">
              <a:solidFill>
                <a:srgbClr val="0070C0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8181975" y="5657850"/>
            <a:ext cx="3890417" cy="830997"/>
          </a:xfrm>
          <a:prstGeom prst="rect">
            <a:avLst/>
          </a:prstGeom>
          <a:noFill/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solidFill>
                  <a:srgbClr val="FF0000"/>
                </a:solidFill>
                <a:latin typeface="Franklin Gothic Heavy" panose="020B0903020102020204" pitchFamily="34" charset="0"/>
              </a:rPr>
              <a:t>KAYITLAR</a:t>
            </a:r>
          </a:p>
          <a:p>
            <a:pPr algn="ctr"/>
            <a:r>
              <a:rPr lang="tr-TR" sz="2400" dirty="0">
                <a:solidFill>
                  <a:srgbClr val="FF0000"/>
                </a:solidFill>
                <a:latin typeface="Franklin Gothic Heavy" panose="020B0903020102020204" pitchFamily="34" charset="0"/>
              </a:rPr>
              <a:t>YIL BOYU DEVAM EDER !</a:t>
            </a:r>
          </a:p>
        </p:txBody>
      </p:sp>
    </p:spTree>
    <p:extLst>
      <p:ext uri="{BB962C8B-B14F-4D97-AF65-F5344CB8AC3E}">
        <p14:creationId xmlns:p14="http://schemas.microsoft.com/office/powerpoint/2010/main" val="3850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b="1" dirty="0" smtClean="0">
                <a:solidFill>
                  <a:srgbClr val="0070C0"/>
                </a:solidFill>
              </a:rPr>
              <a:t>ÖĞRENCİNİN SOSYAL VE MALİ HAKLARI</a:t>
            </a:r>
            <a:endParaRPr lang="tr-TR" b="1" dirty="0" smtClean="0">
              <a:solidFill>
                <a:srgbClr val="0070C0"/>
              </a:solidFill>
            </a:endParaRP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Öğrenciye, asgari ücretin net tutarının %30 undan az olmayacak şekilde ücret ödemek, </a:t>
            </a:r>
            <a:r>
              <a:rPr lang="tr-TR" altLang="tr-TR" b="1" u="sng" dirty="0">
                <a:solidFill>
                  <a:srgbClr val="FF0000"/>
                </a:solidFill>
              </a:rPr>
              <a:t>(2021 Yılı için 767,28 TL</a:t>
            </a:r>
            <a:r>
              <a:rPr lang="tr-TR" altLang="tr-TR" b="1" u="sng" dirty="0" smtClean="0">
                <a:solidFill>
                  <a:srgbClr val="FF0000"/>
                </a:solidFill>
              </a:rPr>
              <a:t>.)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endParaRPr lang="tr-TR" altLang="tr-TR" b="1" dirty="0" smtClean="0"/>
          </a:p>
          <a:p>
            <a:pPr marL="0" lvl="0" indent="0"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altLang="tr-TR" b="1" i="1" dirty="0" smtClean="0">
                <a:solidFill>
                  <a:srgbClr val="FF0000"/>
                </a:solidFill>
              </a:rPr>
              <a:t>İşletmelerde </a:t>
            </a:r>
            <a:r>
              <a:rPr lang="tr-TR" altLang="tr-TR" b="1" i="1" dirty="0">
                <a:solidFill>
                  <a:srgbClr val="FF0000"/>
                </a:solidFill>
              </a:rPr>
              <a:t>mesleki eğitim, staj ve tamamlayıcı eğitim gören öğrenciler, işyerlerinin şartlarına ve çalışma düzenine uymak zorundadırlar</a:t>
            </a:r>
            <a:r>
              <a:rPr lang="tr-TR" altLang="tr-TR" b="1" i="1" dirty="0" smtClean="0">
                <a:solidFill>
                  <a:srgbClr val="FF0000"/>
                </a:solidFill>
              </a:rPr>
              <a:t>.</a:t>
            </a:r>
            <a:endParaRPr lang="tr-TR" altLang="tr-TR" b="1" i="1" dirty="0">
              <a:solidFill>
                <a:srgbClr val="FF0000"/>
              </a:solidFill>
            </a:endParaRP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5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283774" y="1027834"/>
            <a:ext cx="11612952" cy="560156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tr-TR" sz="2400" b="1" dirty="0">
                <a:solidFill>
                  <a:srgbClr val="0070C0"/>
                </a:solidFill>
              </a:rPr>
              <a:t>ÖĞRENCİNİN SOSYAL VE MALİ HAKLARI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endParaRPr lang="tr-TR" altLang="tr-TR" sz="2600" b="1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600" b="1" dirty="0" smtClean="0">
                <a:solidFill>
                  <a:srgbClr val="FF0000"/>
                </a:solidFill>
              </a:rPr>
              <a:t>4857 </a:t>
            </a:r>
            <a:r>
              <a:rPr lang="tr-TR" altLang="tr-TR" sz="2600" b="1" dirty="0">
                <a:solidFill>
                  <a:srgbClr val="FF0000"/>
                </a:solidFill>
              </a:rPr>
              <a:t>sayılı İş Kanunu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600" b="1" dirty="0">
                <a:solidFill>
                  <a:srgbClr val="FF0000"/>
                </a:solidFill>
              </a:rPr>
              <a:t>Madde 4- </a:t>
            </a:r>
            <a:r>
              <a:rPr lang="tr-TR" altLang="tr-TR" sz="2600" b="1" dirty="0"/>
              <a:t>Aşağıda belirtilen işlerde ve iş ilişkilerinde bu Kanun hükümleri </a:t>
            </a:r>
            <a:r>
              <a:rPr lang="tr-TR" altLang="tr-TR" sz="2600" b="1" u="sng" dirty="0"/>
              <a:t>uygulanmaz</a:t>
            </a:r>
            <a:r>
              <a:rPr lang="tr-TR" altLang="tr-TR" sz="2600" b="1" dirty="0"/>
              <a:t>;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sv-SE" altLang="tr-TR" sz="2600" b="1" dirty="0">
                <a:solidFill>
                  <a:srgbClr val="0070C0"/>
                </a:solidFill>
              </a:rPr>
              <a:t>f) </a:t>
            </a:r>
            <a:r>
              <a:rPr lang="tr-TR" altLang="tr-TR" sz="2600" b="1" dirty="0">
                <a:solidFill>
                  <a:srgbClr val="0070C0"/>
                </a:solidFill>
              </a:rPr>
              <a:t>Ç</a:t>
            </a:r>
            <a:r>
              <a:rPr lang="sv-SE" altLang="tr-TR" sz="2600" b="1" dirty="0">
                <a:solidFill>
                  <a:srgbClr val="0070C0"/>
                </a:solidFill>
              </a:rPr>
              <a:t>ıraklar hakkında,</a:t>
            </a:r>
            <a:r>
              <a:rPr lang="sv-SE" altLang="tr-TR" sz="2600" b="1" dirty="0"/>
              <a:t> </a:t>
            </a:r>
            <a:endParaRPr lang="tr-TR" altLang="tr-TR" sz="2600" b="1" dirty="0"/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endParaRPr lang="tr-TR" altLang="tr-TR" sz="2600" b="1" dirty="0" smtClean="0"/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endParaRPr lang="tr-TR" altLang="tr-TR" sz="2600" b="1" dirty="0"/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600" b="1" kern="0" dirty="0">
                <a:solidFill>
                  <a:srgbClr val="FF0000"/>
                </a:solidFill>
              </a:rPr>
              <a:t>3308 sayılı Mesleki Eğitim Kanunu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600" b="1" kern="0" dirty="0">
                <a:solidFill>
                  <a:srgbClr val="FF0000"/>
                </a:solidFill>
              </a:rPr>
              <a:t>Madde11-</a:t>
            </a:r>
            <a:r>
              <a:rPr lang="tr-TR" sz="2600" b="1" dirty="0">
                <a:solidFill>
                  <a:srgbClr val="FF0000"/>
                </a:solidFill>
              </a:rPr>
              <a:t> </a:t>
            </a:r>
            <a:r>
              <a:rPr lang="tr-TR" sz="2600" b="1" dirty="0"/>
              <a:t>Aday çırak ve çırak; </a:t>
            </a:r>
            <a:r>
              <a:rPr lang="tr-TR" sz="2600" b="1" u="sng" dirty="0"/>
              <a:t>öğrenci statüsünde olup</a:t>
            </a:r>
            <a:r>
              <a:rPr lang="tr-TR" sz="2600" b="1" dirty="0"/>
              <a:t>, öğrencilik haklarından yararlanır. Bunlar işyerinde </a:t>
            </a:r>
            <a:r>
              <a:rPr lang="tr-TR" sz="2600" b="1" u="sng" dirty="0"/>
              <a:t>çalışan işçi sayısına dahil edilmezler.</a:t>
            </a:r>
            <a:r>
              <a:rPr lang="tr-TR" sz="2600" b="1" dirty="0"/>
              <a:t> </a:t>
            </a:r>
            <a:endParaRPr lang="tr-TR" sz="2600" b="1" dirty="0" smtClean="0"/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endParaRPr lang="tr-TR" altLang="tr-TR" sz="2600" b="1" kern="0" dirty="0" smtClean="0"/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endParaRPr lang="tr-TR" altLang="tr-TR" sz="2600" b="1" kern="0" dirty="0"/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endParaRPr lang="tr-TR" sz="2400" b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endParaRPr lang="tr-TR" altLang="tr-TR" sz="2600" b="1" kern="0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62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0" y="1"/>
            <a:ext cx="12192000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30. MESLEKİ EĞİTİM KURULU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Karar No: 1</a:t>
            </a:r>
          </a:p>
          <a:p>
            <a:pPr marL="0" lvl="0" indent="0" algn="just" defTabSz="457200">
              <a:lnSpc>
                <a:spcPct val="100000"/>
              </a:lnSpc>
              <a:buClr>
                <a:srgbClr val="A53010"/>
              </a:buClr>
              <a:buNone/>
            </a:pPr>
            <a:endParaRPr lang="tr-TR" altLang="tr-TR" b="1" dirty="0" smtClean="0">
              <a:solidFill>
                <a:srgbClr val="0070C0"/>
              </a:solidFill>
            </a:endParaRPr>
          </a:p>
          <a:p>
            <a:pPr marL="0" lvl="0" indent="0" algn="just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/>
              <a:t>3308 sayılı Mesleki Eğitim Kanunu kapsamındaki meslek alan/dallarında, mesleki ve teknik eğitim okul ve kurumları öğrencilerine </a:t>
            </a:r>
            <a:r>
              <a:rPr lang="tr-TR" altLang="tr-TR" b="1" dirty="0" smtClean="0"/>
              <a:t>verilen işletmede </a:t>
            </a:r>
            <a:r>
              <a:rPr lang="tr-TR" altLang="tr-TR" b="1" dirty="0"/>
              <a:t>mesleki eğitim, staj, çıraklık, kalfalık ve ustalık eğitimlerinde; bir program dâhilinde, usta öğretici gözetiminde ve gerekli </a:t>
            </a:r>
            <a:r>
              <a:rPr lang="tr-TR" altLang="tr-TR" b="1" dirty="0" smtClean="0"/>
              <a:t>iş sağlığı </a:t>
            </a:r>
            <a:r>
              <a:rPr lang="tr-TR" altLang="tr-TR" b="1" dirty="0"/>
              <a:t>ve güvenliği tedbirlerinin alınması şartıyla tehlikeli ve çok tehlikeli işler sınıfında yer alan işler ve iş yerlerinde mesleki </a:t>
            </a:r>
            <a:r>
              <a:rPr lang="tr-TR" altLang="tr-TR" b="1" dirty="0" smtClean="0"/>
              <a:t>eğitim alabilirler </a:t>
            </a:r>
            <a:r>
              <a:rPr lang="tr-TR" altLang="tr-TR" b="1" dirty="0"/>
              <a:t>ve bu ortamlarda bulunabilirler</a:t>
            </a:r>
            <a:r>
              <a:rPr lang="tr-TR" altLang="tr-TR" b="1" dirty="0" smtClean="0"/>
              <a:t>.</a:t>
            </a:r>
            <a:endParaRPr lang="tr-TR" altLang="tr-TR" b="1" dirty="0"/>
          </a:p>
        </p:txBody>
      </p:sp>
    </p:spTree>
    <p:extLst>
      <p:ext uri="{BB962C8B-B14F-4D97-AF65-F5344CB8AC3E}">
        <p14:creationId xmlns:p14="http://schemas.microsoft.com/office/powerpoint/2010/main" val="154108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b="1" dirty="0" smtClean="0">
                <a:solidFill>
                  <a:srgbClr val="0070C0"/>
                </a:solidFill>
              </a:rPr>
              <a:t>İŞLETMEYE FAYDALARI NELERDİR?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>
                <a:solidFill>
                  <a:srgbClr val="0070C0"/>
                </a:solidFill>
              </a:rPr>
              <a:t> </a:t>
            </a:r>
            <a:r>
              <a:rPr lang="tr-TR" altLang="tr-TR" b="1" dirty="0" smtClean="0"/>
              <a:t>Eğitim süresince öğrencinin SGK (</a:t>
            </a:r>
            <a:r>
              <a:rPr lang="tr-TR" altLang="tr-TR" b="1" dirty="0"/>
              <a:t>İş kazası ve meslek hastalığı ile Genel Sağlık </a:t>
            </a:r>
            <a:r>
              <a:rPr lang="tr-TR" altLang="tr-TR" b="1" dirty="0" smtClean="0"/>
              <a:t>Sigortası) primleri devlet tarafından karşılanır.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</a:t>
            </a:r>
            <a:r>
              <a:rPr lang="tr-TR" altLang="tr-TR" b="1" dirty="0" smtClean="0"/>
              <a:t>Öğrenciye ödenebilecek en az ücretin </a:t>
            </a:r>
            <a:r>
              <a:rPr lang="tr-TR" altLang="tr-TR" b="1" dirty="0" smtClean="0">
                <a:solidFill>
                  <a:srgbClr val="0070C0"/>
                </a:solidFill>
              </a:rPr>
              <a:t>üçte biri</a:t>
            </a:r>
            <a:r>
              <a:rPr lang="tr-TR" altLang="tr-TR" b="1" dirty="0" smtClean="0">
                <a:solidFill>
                  <a:srgbClr val="0070C0"/>
                </a:solidFill>
              </a:rPr>
              <a:t> </a:t>
            </a:r>
            <a:r>
              <a:rPr lang="tr-TR" altLang="tr-TR" b="1" dirty="0" smtClean="0"/>
              <a:t>veya </a:t>
            </a:r>
            <a:r>
              <a:rPr lang="tr-TR" altLang="tr-TR" b="1" dirty="0" smtClean="0">
                <a:solidFill>
                  <a:srgbClr val="0070C0"/>
                </a:solidFill>
              </a:rPr>
              <a:t>üçte ikisi </a:t>
            </a:r>
            <a:r>
              <a:rPr lang="tr-TR" altLang="tr-TR" b="1" dirty="0" smtClean="0"/>
              <a:t>devlet katkısı olarak işletmeye geri ödenir.</a:t>
            </a:r>
          </a:p>
          <a:p>
            <a:pPr lvl="1"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Tx/>
              <a:buChar char="-"/>
            </a:pPr>
            <a:r>
              <a:rPr lang="tr-TR" altLang="tr-TR" sz="2800" b="1" dirty="0" smtClean="0"/>
              <a:t>Çalışan sayısı 20’den az ise </a:t>
            </a:r>
            <a:r>
              <a:rPr lang="tr-TR" altLang="tr-TR" sz="2800" b="1" dirty="0">
                <a:solidFill>
                  <a:srgbClr val="0070C0"/>
                </a:solidFill>
              </a:rPr>
              <a:t>üçte ikisi</a:t>
            </a:r>
            <a:r>
              <a:rPr lang="tr-TR" altLang="tr-TR" sz="2800" b="1" dirty="0" smtClean="0"/>
              <a:t>  </a:t>
            </a:r>
            <a:r>
              <a:rPr lang="tr-TR" altLang="tr-TR" sz="2800" b="1" u="sng" dirty="0">
                <a:solidFill>
                  <a:srgbClr val="FF0000"/>
                </a:solidFill>
              </a:rPr>
              <a:t>(2021 yılı için 511,51</a:t>
            </a:r>
            <a:r>
              <a:rPr lang="tr-TR" altLang="tr-TR" sz="2800" b="1" u="sng" dirty="0" smtClean="0">
                <a:solidFill>
                  <a:srgbClr val="FF0000"/>
                </a:solidFill>
              </a:rPr>
              <a:t>)</a:t>
            </a:r>
            <a:endParaRPr lang="tr-TR" altLang="tr-TR" sz="2800" b="1" dirty="0" smtClean="0"/>
          </a:p>
          <a:p>
            <a:pPr lvl="1"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Tx/>
              <a:buChar char="-"/>
            </a:pPr>
            <a:r>
              <a:rPr lang="tr-TR" altLang="tr-TR" sz="2800" b="1" dirty="0" smtClean="0"/>
              <a:t>Çalışan sayısı 20 ve üzerinde ise </a:t>
            </a:r>
            <a:r>
              <a:rPr lang="tr-TR" altLang="tr-TR" sz="2800" b="1" dirty="0">
                <a:solidFill>
                  <a:srgbClr val="0070C0"/>
                </a:solidFill>
              </a:rPr>
              <a:t>üçte biri</a:t>
            </a:r>
            <a:r>
              <a:rPr lang="tr-TR" altLang="tr-TR" sz="2800" b="1" dirty="0" smtClean="0"/>
              <a:t> </a:t>
            </a:r>
            <a:r>
              <a:rPr lang="tr-TR" altLang="tr-TR" sz="2800" b="1" u="sng" dirty="0" smtClean="0">
                <a:solidFill>
                  <a:srgbClr val="FF0000"/>
                </a:solidFill>
              </a:rPr>
              <a:t>(2021 </a:t>
            </a:r>
            <a:r>
              <a:rPr lang="tr-TR" altLang="tr-TR" sz="2800" b="1" u="sng" dirty="0">
                <a:solidFill>
                  <a:srgbClr val="FF0000"/>
                </a:solidFill>
              </a:rPr>
              <a:t>yılı için 255,75)</a:t>
            </a:r>
            <a:endParaRPr lang="tr-TR" altLang="tr-TR" sz="2800" b="1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4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b="1" dirty="0">
                <a:solidFill>
                  <a:srgbClr val="0070C0"/>
                </a:solidFill>
              </a:rPr>
              <a:t>USTA ÖĞRETİCİLİK BELGESİ (İş Pedagojisi Kursu)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>
                <a:solidFill>
                  <a:srgbClr val="FF0000"/>
                </a:solidFill>
              </a:rPr>
              <a:t> </a:t>
            </a:r>
            <a:r>
              <a:rPr lang="tr-TR" altLang="tr-TR" sz="2400" b="1" dirty="0" smtClean="0">
                <a:solidFill>
                  <a:srgbClr val="FF0000"/>
                </a:solidFill>
              </a:rPr>
              <a:t>İşletmeye çırak öğrenci alabilmek için işyerinde usta öğreticilik belgesine sahip usta </a:t>
            </a:r>
            <a:r>
              <a:rPr lang="tr-TR" altLang="tr-TR" sz="2400" b="1" dirty="0" smtClean="0">
                <a:solidFill>
                  <a:srgbClr val="FF0000"/>
                </a:solidFill>
              </a:rPr>
              <a:t>bulunmalıdır.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400" b="1" dirty="0"/>
              <a:t>Ustalık veya işyeri açma belgesine sahip olanlar ile en az ön lisans seviyesinde mesleki eğitim almış olanlar, okul ve kurumlarca açılan </a:t>
            </a:r>
            <a:r>
              <a:rPr lang="tr-TR" altLang="tr-TR" sz="2400" b="1" dirty="0">
                <a:solidFill>
                  <a:srgbClr val="FF0000"/>
                </a:solidFill>
              </a:rPr>
              <a:t>40 saatlik </a:t>
            </a:r>
            <a:r>
              <a:rPr lang="tr-TR" altLang="tr-TR" sz="2400" b="1" dirty="0" smtClean="0"/>
              <a:t>iş </a:t>
            </a:r>
            <a:r>
              <a:rPr lang="tr-TR" altLang="tr-TR" sz="2400" b="1" dirty="0"/>
              <a:t>pedagojisi kursuna katılabilirler.</a:t>
            </a:r>
            <a:endParaRPr lang="tr-TR" altLang="tr-TR" sz="2400" b="1" dirty="0" smtClean="0">
              <a:solidFill>
                <a:srgbClr val="FF0000"/>
              </a:solidFill>
            </a:endParaRP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400" b="1" dirty="0" smtClean="0"/>
              <a:t>İş </a:t>
            </a:r>
            <a:r>
              <a:rPr lang="tr-TR" altLang="tr-TR" sz="2400" b="1" dirty="0" smtClean="0"/>
              <a:t>pedagojisi kursu yüz yüze veya uzaktan eğitim yoluyla yapılabilmektedir</a:t>
            </a:r>
            <a:r>
              <a:rPr lang="tr-TR" altLang="tr-TR" sz="2400" b="1" dirty="0" smtClean="0"/>
              <a:t>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400" b="1" dirty="0" smtClean="0"/>
              <a:t>Kurs sonunda yapılacak sınavda başarılı olanlara usta öğreticilik belgesi düzenlenir.</a:t>
            </a:r>
            <a:endParaRPr lang="tr-TR" altLang="tr-TR" sz="2400" b="1" dirty="0" smtClean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62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b="1" dirty="0">
                <a:solidFill>
                  <a:srgbClr val="0070C0"/>
                </a:solidFill>
              </a:rPr>
              <a:t>ÇALIŞANLARIN BELGELENDİRİLMESİ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endParaRPr lang="tr-TR" altLang="tr-TR" b="1" dirty="0" smtClean="0">
              <a:solidFill>
                <a:srgbClr val="0070C0"/>
              </a:solidFill>
            </a:endParaRP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/>
              <a:t>Milli Eğitim Bakanlığı Önceki Öğrenmelerin Tanınması, Denklik Ve Ölçme Değerlendirme İşlemleri İle İlgili Usul Ve Esaslara İlişkin Yönerge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endParaRPr lang="tr-TR" altLang="tr-TR" b="1" dirty="0" smtClean="0"/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FF0000"/>
                </a:solidFill>
              </a:rPr>
              <a:t>Yönerge hükümlerine göre çalıştığı iş ile ilgili süreyi SGK hizmet dökümü ile belgelendirenler Kalfalık ve Ustalık Sınavlarına başvuru yapabilirler.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6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0349" y="1397001"/>
            <a:ext cx="11311301" cy="5054599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srgbClr val="0070C0"/>
                </a:solidFill>
              </a:rPr>
              <a:t>PROJENİN </a:t>
            </a:r>
            <a:r>
              <a:rPr lang="tr-TR" b="1" dirty="0" smtClean="0">
                <a:solidFill>
                  <a:srgbClr val="0070C0"/>
                </a:solidFill>
              </a:rPr>
              <a:t>ADI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Mesleki </a:t>
            </a:r>
            <a:r>
              <a:rPr lang="tr-TR" b="1" dirty="0"/>
              <a:t>Eğitimi </a:t>
            </a:r>
            <a:r>
              <a:rPr lang="tr-TR" b="1" dirty="0" smtClean="0"/>
              <a:t>Tanıtma ve Yaygınlaştırma Projesi (METYAP)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0070C0"/>
                </a:solidFill>
              </a:rPr>
              <a:t>PROJENİN AMACI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Mesleki </a:t>
            </a:r>
            <a:r>
              <a:rPr lang="tr-TR" b="1" dirty="0"/>
              <a:t>Eğitim Merkezi Programının Tanıtımı Yoluyla </a:t>
            </a:r>
            <a:r>
              <a:rPr lang="tr-TR" b="1" dirty="0" smtClean="0"/>
              <a:t>İşletmelerin </a:t>
            </a:r>
            <a:r>
              <a:rPr lang="tr-TR" b="1" dirty="0"/>
              <a:t>Nitelikli </a:t>
            </a:r>
            <a:r>
              <a:rPr lang="tr-TR" b="1" dirty="0" smtClean="0"/>
              <a:t>Eleman </a:t>
            </a:r>
            <a:r>
              <a:rPr lang="tr-TR" b="1" dirty="0"/>
              <a:t>İhtiyacının </a:t>
            </a:r>
            <a:r>
              <a:rPr lang="tr-TR" b="1" dirty="0" smtClean="0"/>
              <a:t>Karşılanması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0070C0"/>
                </a:solidFill>
              </a:rPr>
              <a:t>PROJE PAYDAŞLARI</a:t>
            </a:r>
            <a:endParaRPr lang="tr-TR" b="1" dirty="0">
              <a:solidFill>
                <a:srgbClr val="0070C0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TOBB-TESK-UNICEF-ILO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0070C0"/>
                </a:solidFill>
              </a:rPr>
              <a:t>PROJENİN SÜRESİ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2021 Yılı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7720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56799" y="1246909"/>
            <a:ext cx="11466902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BAŞVURU ŞARTLARI NELERDİR?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endParaRPr lang="tr-TR" altLang="tr-TR" b="1" dirty="0" smtClean="0">
              <a:solidFill>
                <a:srgbClr val="0070C0"/>
              </a:solidFill>
            </a:endParaRPr>
          </a:p>
          <a:p>
            <a:pPr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22 Yaşını </a:t>
            </a:r>
            <a:r>
              <a:rPr lang="tr-TR" altLang="tr-TR" b="1" dirty="0" smtClean="0"/>
              <a:t>bitirmiş olmak,</a:t>
            </a:r>
          </a:p>
          <a:p>
            <a:pPr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</a:t>
            </a:r>
            <a:r>
              <a:rPr lang="tr-TR" altLang="tr-TR" b="1" dirty="0" smtClean="0"/>
              <a:t>En az İlkokul </a:t>
            </a:r>
            <a:r>
              <a:rPr lang="tr-TR" altLang="tr-TR" b="1" dirty="0" smtClean="0"/>
              <a:t>mezunu olmak,</a:t>
            </a:r>
            <a:endParaRPr lang="tr-TR" altLang="tr-TR" b="1" dirty="0" smtClean="0"/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</a:t>
            </a:r>
            <a:r>
              <a:rPr lang="tr-TR" altLang="tr-TR" b="1" dirty="0"/>
              <a:t>Mesleklerinde en az 5 yıl </a:t>
            </a:r>
            <a:r>
              <a:rPr lang="tr-TR" altLang="tr-TR" b="1" dirty="0" err="1"/>
              <a:t>SGK’lı</a:t>
            </a:r>
            <a:r>
              <a:rPr lang="tr-TR" altLang="tr-TR" b="1" dirty="0"/>
              <a:t> olarak çalışmış olduğunu </a:t>
            </a:r>
            <a:r>
              <a:rPr lang="tr-TR" altLang="tr-TR" b="1" dirty="0" smtClean="0"/>
              <a:t>belgelendirmek,</a:t>
            </a:r>
          </a:p>
          <a:p>
            <a:pPr marL="0" indent="0"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/>
              <a:t>şartıyla </a:t>
            </a:r>
            <a:r>
              <a:rPr lang="tr-TR" altLang="tr-TR" b="1" dirty="0"/>
              <a:t>kalfalık ve ustalık sınavlarına </a:t>
            </a:r>
            <a:r>
              <a:rPr lang="tr-TR" altLang="tr-TR" b="1" dirty="0" smtClean="0"/>
              <a:t>başvuru yapabilirler.</a:t>
            </a:r>
            <a:endParaRPr lang="tr-TR" altLang="tr-TR" b="1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30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56799" y="1094509"/>
            <a:ext cx="11466902" cy="5496791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SINAV DÖNEMLERİ VE SINAVLARIN </a:t>
            </a:r>
            <a:r>
              <a:rPr lang="tr-TR" altLang="tr-TR" b="1" dirty="0" smtClean="0">
                <a:solidFill>
                  <a:srgbClr val="0070C0"/>
                </a:solidFill>
              </a:rPr>
              <a:t>YAPILIŞI</a:t>
            </a:r>
            <a:endParaRPr lang="tr-TR" altLang="tr-TR" b="1" dirty="0" smtClean="0">
              <a:solidFill>
                <a:srgbClr val="0070C0"/>
              </a:solidFill>
            </a:endParaRP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</a:t>
            </a:r>
            <a:r>
              <a:rPr lang="tr-TR" altLang="tr-TR" b="1" dirty="0"/>
              <a:t>Kalfalık ve ustalık sınavları, her yıl </a:t>
            </a:r>
            <a:r>
              <a:rPr lang="tr-TR" altLang="tr-TR" b="1" u="sng" dirty="0">
                <a:solidFill>
                  <a:srgbClr val="FF0000"/>
                </a:solidFill>
              </a:rPr>
              <a:t>şubat, nisan, </a:t>
            </a:r>
            <a:r>
              <a:rPr lang="tr-TR" altLang="tr-TR" b="1" u="sng" dirty="0" smtClean="0">
                <a:solidFill>
                  <a:srgbClr val="FF0000"/>
                </a:solidFill>
              </a:rPr>
              <a:t>haziran, ağustos</a:t>
            </a:r>
            <a:r>
              <a:rPr lang="tr-TR" altLang="tr-TR" b="1" u="sng" dirty="0">
                <a:solidFill>
                  <a:srgbClr val="FF0000"/>
                </a:solidFill>
              </a:rPr>
              <a:t>, ekim ve aralık</a:t>
            </a:r>
            <a:r>
              <a:rPr lang="tr-TR" altLang="tr-TR" b="1" dirty="0"/>
              <a:t> aylarında, il millî eğitim müdürlüklerince il merkezi ve ilçelerde belirlenen okul/kurum veya işletmelerde </a:t>
            </a:r>
            <a:r>
              <a:rPr lang="tr-TR" altLang="tr-TR" b="1" dirty="0" smtClean="0"/>
              <a:t>gerçekleştirilir.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Adaylar teorik ve beceri sınavı olmak üzere iki sınava tabi tutulurlar.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b="1" dirty="0" smtClean="0"/>
              <a:t> Yapılan bu yeni düzenleme ile </a:t>
            </a:r>
            <a:r>
              <a:rPr lang="tr-TR" b="1" dirty="0"/>
              <a:t>kalfalık/ustalık belgesine ihtiyacı olan </a:t>
            </a:r>
            <a:r>
              <a:rPr lang="tr-TR" b="1" dirty="0" smtClean="0"/>
              <a:t>çalışanların daha </a:t>
            </a:r>
            <a:r>
              <a:rPr lang="tr-TR" b="1" dirty="0"/>
              <a:t>kısa sürede belgeye ulaşabilmeleri </a:t>
            </a:r>
            <a:r>
              <a:rPr lang="tr-TR" b="1" dirty="0" smtClean="0"/>
              <a:t>sağlanmıştır.</a:t>
            </a:r>
            <a:endParaRPr lang="tr-TR" altLang="tr-TR" b="1" dirty="0" smtClean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2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56799" y="1246909"/>
            <a:ext cx="11466902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SINAV DÖNEMLERİ VE SINAVLARIN </a:t>
            </a:r>
            <a:r>
              <a:rPr lang="tr-TR" altLang="tr-TR" b="1" dirty="0" smtClean="0">
                <a:solidFill>
                  <a:srgbClr val="0070C0"/>
                </a:solidFill>
              </a:rPr>
              <a:t>YAPILIŞI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endParaRPr lang="tr-TR" altLang="tr-TR" b="1" dirty="0" smtClean="0">
              <a:solidFill>
                <a:srgbClr val="0070C0"/>
              </a:solidFill>
            </a:endParaRP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Teorik sınavlar e-Sınav şeklinde yapılmaktadır</a:t>
            </a:r>
            <a:r>
              <a:rPr lang="tr-TR" altLang="tr-TR" b="1" dirty="0" smtClean="0"/>
              <a:t>.</a:t>
            </a:r>
          </a:p>
          <a:p>
            <a:pPr marL="0" indent="0"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endParaRPr lang="tr-TR" altLang="tr-TR" b="1" dirty="0" smtClean="0"/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Beceri sınavları ise her meslek dalı için hazırlanmış Beceri Sınavı Değerlendirme Kriterleri doğrultusunda kamera kaydı altında yapılmaktadır. (Sınav komisyonlarında oda temsilcileri de bulunur)</a:t>
            </a:r>
          </a:p>
          <a:p>
            <a:pPr marL="0" indent="0"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endParaRPr lang="tr-TR" altLang="tr-TR" b="1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8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56799" y="1246909"/>
            <a:ext cx="11466902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MESLEKİ EĞİTİM MERKEZLERİNDE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/>
              <a:t>3308 </a:t>
            </a:r>
            <a:r>
              <a:rPr lang="tr-TR" altLang="tr-TR" b="1" dirty="0"/>
              <a:t>sayılı Mesleki Eğitim Kanunu </a:t>
            </a:r>
            <a:r>
              <a:rPr lang="tr-TR" altLang="tr-TR" b="1" dirty="0" smtClean="0"/>
              <a:t>Çıraklık Eğitimi Uygulamaları Kapsamında Bulunan,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3200" b="1" dirty="0" smtClean="0">
                <a:solidFill>
                  <a:srgbClr val="FF0000"/>
                </a:solidFill>
              </a:rPr>
              <a:t>33 </a:t>
            </a:r>
            <a:r>
              <a:rPr lang="tr-TR" altLang="tr-TR" sz="3200" b="1" dirty="0" smtClean="0">
                <a:solidFill>
                  <a:srgbClr val="FF0000"/>
                </a:solidFill>
              </a:rPr>
              <a:t>alan </a:t>
            </a:r>
            <a:r>
              <a:rPr lang="tr-TR" altLang="tr-TR" sz="3200" b="1" dirty="0" smtClean="0">
                <a:solidFill>
                  <a:srgbClr val="FF0000"/>
                </a:solidFill>
              </a:rPr>
              <a:t>181 meslek dalında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3200" b="1" dirty="0" smtClean="0">
                <a:solidFill>
                  <a:srgbClr val="FF0000"/>
                </a:solidFill>
              </a:rPr>
              <a:t>Kalfalık</a:t>
            </a:r>
            <a:r>
              <a:rPr lang="tr-TR" altLang="tr-TR" sz="3200" b="1" dirty="0">
                <a:solidFill>
                  <a:srgbClr val="FF0000"/>
                </a:solidFill>
              </a:rPr>
              <a:t> </a:t>
            </a:r>
            <a:r>
              <a:rPr lang="tr-TR" altLang="tr-TR" sz="3200" b="1" dirty="0" smtClean="0">
                <a:solidFill>
                  <a:srgbClr val="FF0000"/>
                </a:solidFill>
              </a:rPr>
              <a:t>Belgesi, Ustalık </a:t>
            </a:r>
            <a:r>
              <a:rPr lang="tr-TR" altLang="tr-TR" sz="3200" b="1" dirty="0" smtClean="0">
                <a:solidFill>
                  <a:srgbClr val="FF0000"/>
                </a:solidFill>
              </a:rPr>
              <a:t>Belgesi ile </a:t>
            </a:r>
            <a:r>
              <a:rPr lang="tr-TR" altLang="tr-TR" sz="3200" b="1" dirty="0" smtClean="0">
                <a:solidFill>
                  <a:srgbClr val="FF0000"/>
                </a:solidFill>
              </a:rPr>
              <a:t>Meslek Lisesi Diploması</a:t>
            </a:r>
            <a:endParaRPr lang="tr-TR" altLang="tr-TR" sz="3200" b="1" dirty="0" smtClean="0">
              <a:solidFill>
                <a:srgbClr val="FF0000"/>
              </a:solidFill>
            </a:endParaRP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3200" b="1" dirty="0" smtClean="0"/>
              <a:t>verilmekte olup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3100" b="1" dirty="0">
                <a:solidFill>
                  <a:srgbClr val="FF0000"/>
                </a:solidFill>
              </a:rPr>
              <a:t>M</a:t>
            </a:r>
            <a:r>
              <a:rPr lang="tr-TR" altLang="tr-TR" sz="3100" b="1" dirty="0" smtClean="0">
                <a:solidFill>
                  <a:srgbClr val="FF0000"/>
                </a:solidFill>
              </a:rPr>
              <a:t>ezuniyet sonrası i</a:t>
            </a:r>
            <a:r>
              <a:rPr lang="tr-TR" sz="3100" b="1" dirty="0" smtClean="0">
                <a:solidFill>
                  <a:srgbClr val="FF0000"/>
                </a:solidFill>
              </a:rPr>
              <a:t>stihdam </a:t>
            </a:r>
            <a:r>
              <a:rPr lang="tr-TR" sz="3100" b="1" dirty="0">
                <a:solidFill>
                  <a:srgbClr val="FF0000"/>
                </a:solidFill>
              </a:rPr>
              <a:t>oranı yaklaşık %90’lar </a:t>
            </a:r>
            <a:r>
              <a:rPr lang="tr-TR" sz="3100" b="1" dirty="0" smtClean="0">
                <a:solidFill>
                  <a:srgbClr val="FF0000"/>
                </a:solidFill>
              </a:rPr>
              <a:t>seviyesindedir.</a:t>
            </a:r>
            <a:endParaRPr lang="tr-TR" altLang="tr-TR" sz="3100" b="1" dirty="0" smtClean="0">
              <a:solidFill>
                <a:srgbClr val="FF0000"/>
              </a:solidFill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91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00013" y="1100135"/>
            <a:ext cx="11987212" cy="4881566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3308 </a:t>
            </a:r>
            <a:r>
              <a:rPr lang="tr-TR" altLang="tr-TR" b="1" dirty="0">
                <a:solidFill>
                  <a:srgbClr val="0070C0"/>
                </a:solidFill>
              </a:rPr>
              <a:t>sayılı Mesleki Eğitim Kanunu </a:t>
            </a:r>
            <a:r>
              <a:rPr lang="tr-TR" altLang="tr-TR" b="1" dirty="0" smtClean="0">
                <a:solidFill>
                  <a:srgbClr val="0070C0"/>
                </a:solidFill>
              </a:rPr>
              <a:t>Çıraklık Eğitimi Uygulamaları Kapsamında Olmayan Meslek Dallarının Kapsama Alınması ve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Mesleki ve Teknik Ortaöğretim Kurumları bünyesinde mesleki eğitim merkezi (MEMP) programı açılması için;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FF0000"/>
                </a:solidFill>
              </a:rPr>
              <a:t>İl İstihdam ve Mesleki Eğitim Kurulu Kararı ile Bakanlığa teklifte bulunulması gerekmektedir.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/>
              <a:t>Ayrıca, meslek dalı açma teklifleri meslek odalarının bağlı olduğu TESK veya TOBB aracılığıyla Genel Müdürlüğümüze gönderilebilmektedir.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24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266700" y="1285876"/>
            <a:ext cx="11653838" cy="53911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b="1" dirty="0" smtClean="0"/>
              <a:t>5/7/2019 </a:t>
            </a:r>
            <a:r>
              <a:rPr lang="tr-TR" b="1" dirty="0"/>
              <a:t>tarihli Resmî </a:t>
            </a:r>
            <a:r>
              <a:rPr lang="tr-TR" b="1" dirty="0" err="1"/>
              <a:t>Gazete’de</a:t>
            </a:r>
            <a:r>
              <a:rPr lang="tr-TR" b="1" dirty="0"/>
              <a:t> yayımlanan 7180 sayılı Bazı Kanun ve Kanun Hükmünde Kararnamelerde Değişiklik Yapılmasına Dair Kanun </a:t>
            </a:r>
            <a:r>
              <a:rPr lang="tr-TR" b="1" dirty="0" smtClean="0"/>
              <a:t>ile;</a:t>
            </a:r>
            <a:endParaRPr lang="tr-TR" b="1" dirty="0"/>
          </a:p>
          <a:p>
            <a:pPr algn="just">
              <a:buFont typeface="Wingdings" panose="05000000000000000000" pitchFamily="2" charset="2"/>
              <a:buChar char="Ø"/>
            </a:pPr>
            <a:endParaRPr lang="tr-TR" b="1" dirty="0"/>
          </a:p>
          <a:p>
            <a:pPr algn="just"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tr-TR" b="1" dirty="0" smtClean="0"/>
              <a:t> 5580 </a:t>
            </a:r>
            <a:r>
              <a:rPr lang="tr-TR" b="1" dirty="0"/>
              <a:t>Sayılı Özel Öğretim Kurumları Kanunun 2 inci maddesinin birinci fıkrasının (b) bendindeki kurumlar arasına </a:t>
            </a:r>
            <a:r>
              <a:rPr lang="tr-TR" b="1" dirty="0">
                <a:solidFill>
                  <a:srgbClr val="FF0000"/>
                </a:solidFill>
              </a:rPr>
              <a:t>mesleki eğitim merkezi</a:t>
            </a:r>
            <a:r>
              <a:rPr lang="tr-TR" b="1" dirty="0"/>
              <a:t> eklenmiş,</a:t>
            </a:r>
          </a:p>
          <a:p>
            <a:pPr algn="just">
              <a:buClr>
                <a:srgbClr val="8A0000"/>
              </a:buClr>
              <a:buFont typeface="Wingdings" panose="05000000000000000000" pitchFamily="2" charset="2"/>
              <a:buChar char="Ø"/>
            </a:pPr>
            <a:endParaRPr lang="tr-TR" b="1" dirty="0"/>
          </a:p>
          <a:p>
            <a:pPr algn="just">
              <a:buClr>
                <a:srgbClr val="8A0000"/>
              </a:buClr>
              <a:buFont typeface="Wingdings" panose="05000000000000000000" pitchFamily="2" charset="2"/>
              <a:buChar char="Ø"/>
            </a:pPr>
            <a:r>
              <a:rPr lang="tr-TR" b="1" dirty="0" smtClean="0"/>
              <a:t> Ayrıca </a:t>
            </a:r>
            <a:r>
              <a:rPr lang="tr-TR" b="1" dirty="0"/>
              <a:t>aynı fıkranın (r) bendinde </a:t>
            </a:r>
            <a:r>
              <a:rPr lang="tr-TR" b="1" dirty="0" smtClean="0"/>
              <a:t>mesleki </a:t>
            </a:r>
            <a:r>
              <a:rPr lang="tr-TR" b="1" dirty="0"/>
              <a:t>eğitim merkezleri; </a:t>
            </a:r>
            <a:r>
              <a:rPr lang="tr-TR" b="1" i="1" dirty="0" smtClean="0">
                <a:solidFill>
                  <a:srgbClr val="FF0000"/>
                </a:solidFill>
              </a:rPr>
              <a:t>Çıraklık</a:t>
            </a:r>
            <a:r>
              <a:rPr lang="tr-TR" b="1" i="1" dirty="0">
                <a:solidFill>
                  <a:srgbClr val="FF0000"/>
                </a:solidFill>
              </a:rPr>
              <a:t>, kalfalık ve ustalık eğitimi ile mesleki ve teknik kurs programlarının uygulandığı özel öğretim </a:t>
            </a:r>
            <a:r>
              <a:rPr lang="tr-TR" b="1" i="1" dirty="0" smtClean="0">
                <a:solidFill>
                  <a:srgbClr val="FF0000"/>
                </a:solidFill>
              </a:rPr>
              <a:t>kurumu</a:t>
            </a:r>
            <a:r>
              <a:rPr lang="tr-TR" b="1" dirty="0" smtClean="0"/>
              <a:t> </a:t>
            </a:r>
            <a:r>
              <a:rPr lang="tr-TR" b="1" dirty="0"/>
              <a:t>olarak tanımlanmıştır.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79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2 Başlık"/>
          <p:cNvSpPr txBox="1">
            <a:spLocks/>
          </p:cNvSpPr>
          <p:nvPr/>
        </p:nvSpPr>
        <p:spPr>
          <a:xfrm>
            <a:off x="3643314" y="3824394"/>
            <a:ext cx="7219958" cy="18414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sz="3200" b="1" dirty="0">
              <a:solidFill>
                <a:srgbClr val="6C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tr-TR" sz="3200" b="1" dirty="0">
              <a:solidFill>
                <a:srgbClr val="6C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3200" b="1" dirty="0">
                <a:solidFill>
                  <a:srgbClr val="6C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369657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0349" y="947735"/>
            <a:ext cx="11311301" cy="542766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>
                <a:solidFill>
                  <a:srgbClr val="0070C0"/>
                </a:solidFill>
              </a:rPr>
              <a:t>PROJENİN </a:t>
            </a:r>
            <a:r>
              <a:rPr lang="tr-TR" b="1" dirty="0" smtClean="0">
                <a:solidFill>
                  <a:srgbClr val="0070C0"/>
                </a:solidFill>
              </a:rPr>
              <a:t>UYGULANMASI</a:t>
            </a:r>
            <a:endParaRPr lang="tr-TR" b="1" dirty="0" smtClean="0">
              <a:solidFill>
                <a:srgbClr val="0070C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81 ildeki </a:t>
            </a:r>
            <a:r>
              <a:rPr lang="tr-TR" b="1" dirty="0"/>
              <a:t>TESK ve TOBB’a bağlı oda </a:t>
            </a:r>
            <a:r>
              <a:rPr lang="tr-TR" b="1" dirty="0" smtClean="0"/>
              <a:t>temsilcileri, Organize Sanayi Bölge Müdürlükleri ve sektör temsilcilerinin </a:t>
            </a:r>
            <a:r>
              <a:rPr lang="tr-TR" b="1" dirty="0"/>
              <a:t>katılımı </a:t>
            </a:r>
            <a:r>
              <a:rPr lang="tr-TR" b="1" dirty="0" smtClean="0"/>
              <a:t>ile yapılacak faaliyetlerde </a:t>
            </a:r>
            <a:r>
              <a:rPr lang="tr-TR" b="1" dirty="0"/>
              <a:t>Bakanlığımız 2023 Eğitim Vizyonu ve 6764 sayılı </a:t>
            </a:r>
            <a:r>
              <a:rPr lang="tr-TR" b="1" dirty="0" smtClean="0"/>
              <a:t>kanun </a:t>
            </a:r>
            <a:r>
              <a:rPr lang="tr-TR" b="1" dirty="0"/>
              <a:t>ile mesleki eğitim (çıraklık) sisteminde </a:t>
            </a:r>
            <a:r>
              <a:rPr lang="tr-TR" b="1" dirty="0" smtClean="0"/>
              <a:t>yapılan yenilikler</a:t>
            </a:r>
            <a:r>
              <a:rPr lang="tr-TR" b="1" dirty="0"/>
              <a:t>, mesleki eğitim merkezi programının özellikleri, usta öğreticilik belgesi ve önemi, çıraklık eğitim sisteminin </a:t>
            </a:r>
            <a:r>
              <a:rPr lang="tr-TR" b="1" dirty="0" smtClean="0"/>
              <a:t>İşletmeler açısından </a:t>
            </a:r>
            <a:r>
              <a:rPr lang="tr-TR" b="1" dirty="0"/>
              <a:t>faydaları paylaşılacak</a:t>
            </a:r>
            <a:r>
              <a:rPr lang="tr-TR" b="1" dirty="0" smtClean="0"/>
              <a:t>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3435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0349" y="1609725"/>
            <a:ext cx="11311301" cy="412432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6764 </a:t>
            </a:r>
            <a:r>
              <a:rPr lang="tr-TR" b="1" dirty="0"/>
              <a:t>sayılı K</a:t>
            </a:r>
            <a:r>
              <a:rPr lang="tr-TR" b="1" dirty="0" smtClean="0"/>
              <a:t>anun ile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Çıraklık </a:t>
            </a:r>
            <a:r>
              <a:rPr lang="tr-TR" b="1" dirty="0"/>
              <a:t>eğitimi zorunlu eğitim kapsamına </a:t>
            </a:r>
            <a:r>
              <a:rPr lang="tr-TR" b="1" dirty="0" smtClean="0"/>
              <a:t>alınmış ve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dirty="0"/>
              <a:t>M</a:t>
            </a:r>
            <a:r>
              <a:rPr lang="tr-TR" b="1" dirty="0" smtClean="0"/>
              <a:t>esleki </a:t>
            </a:r>
            <a:r>
              <a:rPr lang="tr-TR" b="1" dirty="0"/>
              <a:t>E</a:t>
            </a:r>
            <a:r>
              <a:rPr lang="tr-TR" b="1" dirty="0" smtClean="0"/>
              <a:t>ğitim </a:t>
            </a:r>
            <a:r>
              <a:rPr lang="tr-TR" b="1" dirty="0"/>
              <a:t>M</a:t>
            </a:r>
            <a:r>
              <a:rPr lang="tr-TR" b="1" dirty="0" smtClean="0"/>
              <a:t>erkezleri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Mesleki ve Teknik </a:t>
            </a:r>
            <a:r>
              <a:rPr lang="tr-TR" b="1" dirty="0"/>
              <a:t>O</a:t>
            </a:r>
            <a:r>
              <a:rPr lang="tr-TR" b="1" dirty="0" smtClean="0"/>
              <a:t>rtaöğretim Kurumu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dirty="0"/>
              <a:t>o</a:t>
            </a:r>
            <a:r>
              <a:rPr lang="tr-TR" b="1" dirty="0" smtClean="0"/>
              <a:t>larak yapılandırılmıştır.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69860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20624" y="1095469"/>
            <a:ext cx="11311301" cy="5424203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b="1" dirty="0" smtClean="0">
                <a:solidFill>
                  <a:srgbClr val="0070C0"/>
                </a:solidFill>
              </a:rPr>
              <a:t>1739 </a:t>
            </a:r>
            <a:r>
              <a:rPr lang="tr-TR" b="1" dirty="0">
                <a:solidFill>
                  <a:srgbClr val="0070C0"/>
                </a:solidFill>
              </a:rPr>
              <a:t>Sayılı Milli Eğitim Temel </a:t>
            </a:r>
            <a:r>
              <a:rPr lang="tr-TR" b="1" dirty="0" smtClean="0">
                <a:solidFill>
                  <a:srgbClr val="0070C0"/>
                </a:solidFill>
              </a:rPr>
              <a:t>Kanunu</a:t>
            </a: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b="1" dirty="0" smtClean="0">
                <a:solidFill>
                  <a:srgbClr val="0070C0"/>
                </a:solidFill>
              </a:rPr>
              <a:t>Madde </a:t>
            </a:r>
            <a:r>
              <a:rPr lang="tr-TR" b="1" dirty="0">
                <a:solidFill>
                  <a:srgbClr val="0070C0"/>
                </a:solidFill>
              </a:rPr>
              <a:t>26-</a:t>
            </a:r>
            <a:r>
              <a:rPr lang="tr-TR" b="1" dirty="0"/>
              <a:t> </a:t>
            </a:r>
            <a:r>
              <a:rPr lang="tr-TR" b="1" dirty="0">
                <a:solidFill>
                  <a:srgbClr val="FF0000"/>
                </a:solidFill>
              </a:rPr>
              <a:t>Ortaöğretim;</a:t>
            </a:r>
            <a:r>
              <a:rPr lang="tr-TR" b="1" dirty="0"/>
              <a:t> ilköğretime dayalı dört yıllık zorunlu örgün veya yaygın öğrenim veren genel, mesleki ve teknik öğretim kurumları ile </a:t>
            </a:r>
            <a:r>
              <a:rPr lang="tr-TR" b="1" dirty="0">
                <a:solidFill>
                  <a:srgbClr val="FF0000"/>
                </a:solidFill>
              </a:rPr>
              <a:t>mesleki eğitim merkezlerinin tümünü kapsar.</a:t>
            </a:r>
            <a:r>
              <a:rPr lang="tr-TR" b="1" dirty="0"/>
              <a:t> Bu okul ve kurumları bitirenlere, bitirdikleri programın özelliğine göre diploma verilir. </a:t>
            </a:r>
            <a:r>
              <a:rPr lang="tr-TR" b="1" u="sng" dirty="0"/>
              <a:t>Ancak mesleki eğitim merkezi öğrencilerinin diploma alabilmeleri için Millî Eğitim Bakanlığınca belirlenen fark derslerini tamamlaması zorunludur.</a:t>
            </a: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06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33" y="2533650"/>
            <a:ext cx="11216603" cy="2543175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3423600" y="1634609"/>
            <a:ext cx="52673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0070C0"/>
                </a:solidFill>
              </a:rPr>
              <a:t>TÜRK EĞİTİM SİSTEMİ</a:t>
            </a:r>
            <a:endParaRPr lang="tr-TR" sz="2800" b="1" dirty="0">
              <a:solidFill>
                <a:srgbClr val="0070C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5007085" y="5044559"/>
            <a:ext cx="2402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Mesleki Eğitim </a:t>
            </a:r>
            <a:r>
              <a:rPr lang="tr-TR" b="1" dirty="0" smtClean="0">
                <a:solidFill>
                  <a:srgbClr val="FF0000"/>
                </a:solidFill>
              </a:rPr>
              <a:t>Merkezi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25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pic>
        <p:nvPicPr>
          <p:cNvPr id="2" name="İçerik Yer Tutucusu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01" y="1014412"/>
            <a:ext cx="8625424" cy="5655255"/>
          </a:xfrm>
        </p:spPr>
      </p:pic>
    </p:spTree>
    <p:extLst>
      <p:ext uri="{BB962C8B-B14F-4D97-AF65-F5344CB8AC3E}">
        <p14:creationId xmlns:p14="http://schemas.microsoft.com/office/powerpoint/2010/main" val="395170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49" y="1001431"/>
            <a:ext cx="7982117" cy="5789893"/>
          </a:xfrm>
        </p:spPr>
      </p:pic>
    </p:spTree>
    <p:extLst>
      <p:ext uri="{BB962C8B-B14F-4D97-AF65-F5344CB8AC3E}">
        <p14:creationId xmlns:p14="http://schemas.microsoft.com/office/powerpoint/2010/main" val="228049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499" y="1131216"/>
            <a:ext cx="11387579" cy="5467547"/>
          </a:xfrm>
        </p:spPr>
        <p:txBody>
          <a:bodyPr>
            <a:noAutofit/>
          </a:bodyPr>
          <a:lstStyle/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b="1" dirty="0" smtClean="0"/>
              <a:t> Mesleki Eğitim Merkezinde okuyan öğrencilerden Meslek Lisesi mezunu olmak isteyenlerin almaları gereken fark dersleri Talim ve Terbiye Kurulunun 19.07.2019 tarihli ve 18 sayılı kararı ile kabul edilmiş ve 2019-2020 eğitim ve öğretim yılından itibaren </a:t>
            </a:r>
            <a:r>
              <a:rPr lang="tr-TR" b="1" dirty="0" smtClean="0">
                <a:solidFill>
                  <a:srgbClr val="FF0000"/>
                </a:solidFill>
              </a:rPr>
              <a:t>DİPLOMA PROGRAMI</a:t>
            </a:r>
            <a:r>
              <a:rPr lang="tr-TR" b="1" dirty="0" smtClean="0"/>
              <a:t> uygulanmaya başlanmıştır.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endParaRPr lang="tr-TR" b="1" dirty="0"/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b="1" dirty="0" smtClean="0"/>
              <a:t> </a:t>
            </a:r>
            <a:r>
              <a:rPr lang="tr-TR" b="1" dirty="0" smtClean="0">
                <a:solidFill>
                  <a:srgbClr val="0070C0"/>
                </a:solidFill>
              </a:rPr>
              <a:t>Mesleki </a:t>
            </a:r>
            <a:r>
              <a:rPr lang="tr-TR" b="1" dirty="0">
                <a:solidFill>
                  <a:srgbClr val="0070C0"/>
                </a:solidFill>
              </a:rPr>
              <a:t>eğitim </a:t>
            </a:r>
            <a:r>
              <a:rPr lang="tr-TR" b="1" dirty="0" smtClean="0">
                <a:solidFill>
                  <a:srgbClr val="0070C0"/>
                </a:solidFill>
              </a:rPr>
              <a:t>merkezlerinden önceki yıllarda </a:t>
            </a:r>
            <a:r>
              <a:rPr lang="tr-TR" b="1" dirty="0">
                <a:solidFill>
                  <a:srgbClr val="0070C0"/>
                </a:solidFill>
              </a:rPr>
              <a:t>kalfalık ve ustalık belgesi almış </a:t>
            </a:r>
            <a:r>
              <a:rPr lang="tr-TR" b="1" dirty="0" smtClean="0">
                <a:solidFill>
                  <a:srgbClr val="0070C0"/>
                </a:solidFill>
              </a:rPr>
              <a:t>olanların da fark derslerini tamamlayıp Meslek Lisesi diploması alabilmeleri için </a:t>
            </a:r>
            <a:r>
              <a:rPr lang="tr-TR" b="1" dirty="0">
                <a:solidFill>
                  <a:srgbClr val="0070C0"/>
                </a:solidFill>
              </a:rPr>
              <a:t>14.08.2020 tarihi itibariyle </a:t>
            </a:r>
            <a:r>
              <a:rPr lang="tr-TR" b="1" dirty="0" smtClean="0">
                <a:solidFill>
                  <a:srgbClr val="FF0000"/>
                </a:solidFill>
              </a:rPr>
              <a:t>TELAFİ PROGRAMI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>
                <a:solidFill>
                  <a:srgbClr val="0070C0"/>
                </a:solidFill>
              </a:rPr>
              <a:t>başlatılmıştır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  <a:endParaRPr lang="tr-TR" altLang="tr-TR" b="1" dirty="0">
              <a:solidFill>
                <a:srgbClr val="0070C0"/>
              </a:solidFill>
            </a:endParaRP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64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